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AFD574-35DF-41F4-8728-FBCA6EDDDEFE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C0105CCC-8DB6-4477-B444-30EB97C8E5EA}">
      <dgm:prSet phldrT="[Text]" custT="1"/>
      <dgm:spPr>
        <a:solidFill>
          <a:srgbClr val="7030A0"/>
        </a:solidFill>
      </dgm:spPr>
      <dgm:t>
        <a:bodyPr/>
        <a:lstStyle/>
        <a:p>
          <a:pPr algn="l"/>
          <a:endParaRPr lang="en-US" sz="2000" dirty="0" smtClean="0"/>
        </a:p>
        <a:p>
          <a:pPr algn="ctr"/>
          <a:r>
            <a:rPr lang="en-US" sz="2000" b="1" dirty="0" smtClean="0">
              <a:solidFill>
                <a:srgbClr val="FFFF00"/>
              </a:solidFill>
            </a:rPr>
            <a:t>WHAT?</a:t>
          </a:r>
        </a:p>
        <a:p>
          <a:pPr algn="ctr"/>
          <a:r>
            <a:rPr lang="en-US" sz="1600" dirty="0" smtClean="0"/>
            <a:t>- The </a:t>
          </a:r>
          <a:r>
            <a:rPr lang="en-US" sz="1600" b="1" dirty="0" smtClean="0"/>
            <a:t>vision</a:t>
          </a:r>
          <a:r>
            <a:rPr lang="en-US" sz="1600" dirty="0" smtClean="0"/>
            <a:t> (for both students and staff)</a:t>
          </a:r>
        </a:p>
        <a:p>
          <a:pPr algn="ctr"/>
          <a:r>
            <a:rPr lang="en-US" sz="1600" dirty="0" smtClean="0"/>
            <a:t>- </a:t>
          </a:r>
          <a:r>
            <a:rPr lang="en-US" sz="1600" b="0" dirty="0" smtClean="0"/>
            <a:t>Character education through curricular and extra-curricular activities</a:t>
          </a:r>
          <a:endParaRPr lang="en-US" sz="1600" b="1" dirty="0" smtClean="0"/>
        </a:p>
        <a:p>
          <a:pPr algn="ctr"/>
          <a:r>
            <a:rPr lang="en-US" sz="1600" dirty="0" smtClean="0"/>
            <a:t>- </a:t>
          </a:r>
          <a:r>
            <a:rPr lang="en-US" sz="1600" b="0" dirty="0" smtClean="0"/>
            <a:t>The acquisition of </a:t>
          </a:r>
          <a:r>
            <a:rPr lang="en-US" sz="1600" b="1" dirty="0" smtClean="0"/>
            <a:t>experiences</a:t>
          </a:r>
          <a:r>
            <a:rPr lang="en-US" sz="1600" b="0" dirty="0" smtClean="0"/>
            <a:t> through varied and meaningful </a:t>
          </a:r>
          <a:r>
            <a:rPr lang="en-US" sz="1600" b="1" dirty="0" smtClean="0"/>
            <a:t>opportunities</a:t>
          </a:r>
        </a:p>
        <a:p>
          <a:pPr algn="ctr"/>
          <a:endParaRPr lang="en-US" sz="1200" dirty="0" smtClean="0"/>
        </a:p>
        <a:p>
          <a:pPr algn="ctr"/>
          <a:endParaRPr lang="en-US" sz="1200" dirty="0"/>
        </a:p>
      </dgm:t>
    </dgm:pt>
    <dgm:pt modelId="{70044C7E-E568-4915-894F-8576573442F7}" type="parTrans" cxnId="{594F6764-3B01-497A-861A-E577D3FC023B}">
      <dgm:prSet/>
      <dgm:spPr/>
      <dgm:t>
        <a:bodyPr/>
        <a:lstStyle/>
        <a:p>
          <a:endParaRPr lang="en-US"/>
        </a:p>
      </dgm:t>
    </dgm:pt>
    <dgm:pt modelId="{FD67E005-BD7B-43D9-AFA2-D19CBC1FC226}" type="sibTrans" cxnId="{594F6764-3B01-497A-861A-E577D3FC023B}">
      <dgm:prSet/>
      <dgm:spPr/>
      <dgm:t>
        <a:bodyPr/>
        <a:lstStyle/>
        <a:p>
          <a:endParaRPr lang="en-US"/>
        </a:p>
      </dgm:t>
    </dgm:pt>
    <dgm:pt modelId="{D88678F1-C17D-4206-886A-36BD7D799CD5}">
      <dgm:prSet phldrT="[Text]" custT="1"/>
      <dgm:spPr>
        <a:solidFill>
          <a:srgbClr val="CC66FF"/>
        </a:solidFill>
      </dgm:spPr>
      <dgm:t>
        <a:bodyPr/>
        <a:lstStyle/>
        <a:p>
          <a:r>
            <a:rPr lang="en-US" sz="2000" b="1" dirty="0" smtClean="0">
              <a:solidFill>
                <a:srgbClr val="FFFF00"/>
              </a:solidFill>
            </a:rPr>
            <a:t>WHY?</a:t>
          </a:r>
        </a:p>
        <a:p>
          <a:r>
            <a:rPr lang="en-US" sz="1600" dirty="0" smtClean="0"/>
            <a:t>- The </a:t>
          </a:r>
          <a:r>
            <a:rPr lang="en-US" sz="1600" b="1" dirty="0" smtClean="0"/>
            <a:t>rationale</a:t>
          </a:r>
          <a:r>
            <a:rPr lang="en-US" sz="1600" dirty="0" smtClean="0"/>
            <a:t> – how do we prepare our students for the wider world?</a:t>
          </a:r>
        </a:p>
        <a:p>
          <a:r>
            <a:rPr lang="en-US" sz="1600" dirty="0" smtClean="0"/>
            <a:t>- </a:t>
          </a:r>
          <a:r>
            <a:rPr lang="en-US" sz="1600" b="1" dirty="0" smtClean="0"/>
            <a:t>Character</a:t>
          </a:r>
          <a:r>
            <a:rPr lang="en-US" sz="1600" dirty="0" smtClean="0"/>
            <a:t> – what is explicitly taught and what is delivered through extra-curricular? </a:t>
          </a:r>
        </a:p>
        <a:p>
          <a:r>
            <a:rPr lang="en-US" sz="1600" dirty="0" smtClean="0"/>
            <a:t>- Links to the </a:t>
          </a:r>
          <a:r>
            <a:rPr lang="en-US" sz="1600" b="1" dirty="0" smtClean="0"/>
            <a:t>wider world</a:t>
          </a:r>
        </a:p>
        <a:p>
          <a:endParaRPr lang="en-US" sz="1200" dirty="0"/>
        </a:p>
      </dgm:t>
    </dgm:pt>
    <dgm:pt modelId="{AF6FB000-4CB6-44CE-BECB-59E2649888FE}" type="parTrans" cxnId="{3D0C890D-845D-44DD-A378-073C2F7E8604}">
      <dgm:prSet/>
      <dgm:spPr/>
      <dgm:t>
        <a:bodyPr/>
        <a:lstStyle/>
        <a:p>
          <a:endParaRPr lang="en-US"/>
        </a:p>
      </dgm:t>
    </dgm:pt>
    <dgm:pt modelId="{B0661F00-7C68-41B3-8FEE-F59CE2E2EBC2}" type="sibTrans" cxnId="{3D0C890D-845D-44DD-A378-073C2F7E8604}">
      <dgm:prSet/>
      <dgm:spPr/>
      <dgm:t>
        <a:bodyPr/>
        <a:lstStyle/>
        <a:p>
          <a:endParaRPr lang="en-US"/>
        </a:p>
      </dgm:t>
    </dgm:pt>
    <dgm:pt modelId="{2238CBC4-4BDE-4777-B700-D4D4720E355C}">
      <dgm:prSet phldrT="[Text]" custT="1"/>
      <dgm:spPr>
        <a:solidFill>
          <a:srgbClr val="9999FF"/>
        </a:solidFill>
      </dgm:spPr>
      <dgm:t>
        <a:bodyPr/>
        <a:lstStyle/>
        <a:p>
          <a:pPr algn="ctr"/>
          <a:r>
            <a:rPr lang="en-US" sz="2000" b="1" dirty="0" smtClean="0">
              <a:solidFill>
                <a:srgbClr val="FFFF00"/>
              </a:solidFill>
            </a:rPr>
            <a:t>HOW?</a:t>
          </a:r>
        </a:p>
        <a:p>
          <a:pPr algn="ctr"/>
          <a:r>
            <a:rPr lang="en-US" sz="1600" dirty="0" smtClean="0"/>
            <a:t>- </a:t>
          </a:r>
          <a:r>
            <a:rPr lang="en-US" sz="1600" b="1" dirty="0" smtClean="0"/>
            <a:t>Bespoke Year Plan Frameworks</a:t>
          </a:r>
        </a:p>
        <a:p>
          <a:pPr algn="ctr"/>
          <a:r>
            <a:rPr lang="en-US" sz="1600" dirty="0" smtClean="0"/>
            <a:t>- Extra -curricular provision</a:t>
          </a:r>
          <a:endParaRPr lang="en-US" sz="1600" b="1" dirty="0" smtClean="0"/>
        </a:p>
        <a:p>
          <a:pPr algn="ctr"/>
          <a:r>
            <a:rPr lang="en-US" sz="1600" dirty="0" smtClean="0"/>
            <a:t>- The </a:t>
          </a:r>
          <a:r>
            <a:rPr lang="en-US" sz="1600" b="1" dirty="0" smtClean="0"/>
            <a:t>curriculum </a:t>
          </a:r>
        </a:p>
        <a:p>
          <a:pPr algn="ctr"/>
          <a:r>
            <a:rPr lang="en-US" sz="1600" dirty="0" smtClean="0"/>
            <a:t>- Student Parliament</a:t>
          </a:r>
        </a:p>
        <a:p>
          <a:pPr algn="ctr"/>
          <a:r>
            <a:rPr lang="en-US" sz="1600" dirty="0" smtClean="0"/>
            <a:t>- Trust Partners</a:t>
          </a:r>
        </a:p>
      </dgm:t>
    </dgm:pt>
    <dgm:pt modelId="{8C8AC640-E740-4F15-9191-76C8986477A8}" type="sibTrans" cxnId="{FBC19A36-B1E7-4D00-BC76-9965FEDE7484}">
      <dgm:prSet/>
      <dgm:spPr/>
      <dgm:t>
        <a:bodyPr/>
        <a:lstStyle/>
        <a:p>
          <a:endParaRPr lang="en-US"/>
        </a:p>
      </dgm:t>
    </dgm:pt>
    <dgm:pt modelId="{C3724AFC-52DD-4A21-B873-7A759E2F8696}" type="parTrans" cxnId="{FBC19A36-B1E7-4D00-BC76-9965FEDE7484}">
      <dgm:prSet/>
      <dgm:spPr/>
      <dgm:t>
        <a:bodyPr/>
        <a:lstStyle/>
        <a:p>
          <a:endParaRPr lang="en-US"/>
        </a:p>
      </dgm:t>
    </dgm:pt>
    <dgm:pt modelId="{FE6437C5-21F8-495C-AA4B-E5DACEE5D4D3}" type="pres">
      <dgm:prSet presAssocID="{BFAFD574-35DF-41F4-8728-FBCA6EDDDEFE}" presName="compositeShape" presStyleCnt="0">
        <dgm:presLayoutVars>
          <dgm:chMax val="7"/>
          <dgm:dir/>
          <dgm:resizeHandles val="exact"/>
        </dgm:presLayoutVars>
      </dgm:prSet>
      <dgm:spPr/>
    </dgm:pt>
    <dgm:pt modelId="{E8A080F7-ABBB-483E-A12E-4059F7F7E7A2}" type="pres">
      <dgm:prSet presAssocID="{BFAFD574-35DF-41F4-8728-FBCA6EDDDEFE}" presName="wedge1" presStyleLbl="node1" presStyleIdx="0" presStyleCnt="3"/>
      <dgm:spPr/>
      <dgm:t>
        <a:bodyPr/>
        <a:lstStyle/>
        <a:p>
          <a:endParaRPr lang="en-US"/>
        </a:p>
      </dgm:t>
    </dgm:pt>
    <dgm:pt modelId="{FCE2668D-5CA9-4C7C-80B5-FE652CEE614E}" type="pres">
      <dgm:prSet presAssocID="{BFAFD574-35DF-41F4-8728-FBCA6EDDDEFE}" presName="dummy1a" presStyleCnt="0"/>
      <dgm:spPr/>
    </dgm:pt>
    <dgm:pt modelId="{ECAD2255-DD11-4205-9417-46D65DDA6961}" type="pres">
      <dgm:prSet presAssocID="{BFAFD574-35DF-41F4-8728-FBCA6EDDDEFE}" presName="dummy1b" presStyleCnt="0"/>
      <dgm:spPr/>
    </dgm:pt>
    <dgm:pt modelId="{C3FE61FF-FD66-4CF1-9746-41A4C1864F6E}" type="pres">
      <dgm:prSet presAssocID="{BFAFD574-35DF-41F4-8728-FBCA6EDDDEF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66F21F-CA8C-4848-A4B3-6DE72C31B172}" type="pres">
      <dgm:prSet presAssocID="{BFAFD574-35DF-41F4-8728-FBCA6EDDDEFE}" presName="wedge2" presStyleLbl="node1" presStyleIdx="1" presStyleCnt="3"/>
      <dgm:spPr/>
      <dgm:t>
        <a:bodyPr/>
        <a:lstStyle/>
        <a:p>
          <a:endParaRPr lang="en-US"/>
        </a:p>
      </dgm:t>
    </dgm:pt>
    <dgm:pt modelId="{E668953F-E338-4943-90A3-6A37423B772B}" type="pres">
      <dgm:prSet presAssocID="{BFAFD574-35DF-41F4-8728-FBCA6EDDDEFE}" presName="dummy2a" presStyleCnt="0"/>
      <dgm:spPr/>
    </dgm:pt>
    <dgm:pt modelId="{B4B5A624-EEC9-4075-BD64-13E61ED19B52}" type="pres">
      <dgm:prSet presAssocID="{BFAFD574-35DF-41F4-8728-FBCA6EDDDEFE}" presName="dummy2b" presStyleCnt="0"/>
      <dgm:spPr/>
    </dgm:pt>
    <dgm:pt modelId="{15865EB1-9335-4F46-9DE3-DB409D84BF02}" type="pres">
      <dgm:prSet presAssocID="{BFAFD574-35DF-41F4-8728-FBCA6EDDDEF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B0E9C0-77A6-4AED-92F3-3A4361910B42}" type="pres">
      <dgm:prSet presAssocID="{BFAFD574-35DF-41F4-8728-FBCA6EDDDEFE}" presName="wedge3" presStyleLbl="node1" presStyleIdx="2" presStyleCnt="3"/>
      <dgm:spPr/>
      <dgm:t>
        <a:bodyPr/>
        <a:lstStyle/>
        <a:p>
          <a:endParaRPr lang="en-US"/>
        </a:p>
      </dgm:t>
    </dgm:pt>
    <dgm:pt modelId="{6C959188-67BE-46F1-B494-E6943B23B10A}" type="pres">
      <dgm:prSet presAssocID="{BFAFD574-35DF-41F4-8728-FBCA6EDDDEFE}" presName="dummy3a" presStyleCnt="0"/>
      <dgm:spPr/>
    </dgm:pt>
    <dgm:pt modelId="{BA3EA9B7-B021-4C12-9C81-0310D8BECBCA}" type="pres">
      <dgm:prSet presAssocID="{BFAFD574-35DF-41F4-8728-FBCA6EDDDEFE}" presName="dummy3b" presStyleCnt="0"/>
      <dgm:spPr/>
    </dgm:pt>
    <dgm:pt modelId="{9F974A1E-2289-4536-9BA9-4C98953B250A}" type="pres">
      <dgm:prSet presAssocID="{BFAFD574-35DF-41F4-8728-FBCA6EDDDEF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E81F4-5E2F-4560-B753-20B1A18B4D70}" type="pres">
      <dgm:prSet presAssocID="{FD67E005-BD7B-43D9-AFA2-D19CBC1FC226}" presName="arrowWedge1" presStyleLbl="fgSibTrans2D1" presStyleIdx="0" presStyleCnt="3"/>
      <dgm:spPr/>
    </dgm:pt>
    <dgm:pt modelId="{8C14F9A7-6E0B-4EF3-AF3F-BD1D297A118D}" type="pres">
      <dgm:prSet presAssocID="{B0661F00-7C68-41B3-8FEE-F59CE2E2EBC2}" presName="arrowWedge2" presStyleLbl="fgSibTrans2D1" presStyleIdx="1" presStyleCnt="3"/>
      <dgm:spPr/>
    </dgm:pt>
    <dgm:pt modelId="{25E179FC-C519-4010-92F5-2222AE82C097}" type="pres">
      <dgm:prSet presAssocID="{8C8AC640-E740-4F15-9191-76C8986477A8}" presName="arrowWedge3" presStyleLbl="fgSibTrans2D1" presStyleIdx="2" presStyleCnt="3"/>
      <dgm:spPr/>
    </dgm:pt>
  </dgm:ptLst>
  <dgm:cxnLst>
    <dgm:cxn modelId="{53EEB2CE-5B31-4A9E-815D-925916502BEE}" type="presOf" srcId="{C0105CCC-8DB6-4477-B444-30EB97C8E5EA}" destId="{E8A080F7-ABBB-483E-A12E-4059F7F7E7A2}" srcOrd="0" destOrd="0" presId="urn:microsoft.com/office/officeart/2005/8/layout/cycle8"/>
    <dgm:cxn modelId="{8E6DEE9C-C3D5-4526-82CA-6C0E8834E23A}" type="presOf" srcId="{2238CBC4-4BDE-4777-B700-D4D4720E355C}" destId="{9F974A1E-2289-4536-9BA9-4C98953B250A}" srcOrd="1" destOrd="0" presId="urn:microsoft.com/office/officeart/2005/8/layout/cycle8"/>
    <dgm:cxn modelId="{387AB042-83CE-4BE0-9793-D96A96A7B775}" type="presOf" srcId="{D88678F1-C17D-4206-886A-36BD7D799CD5}" destId="{15865EB1-9335-4F46-9DE3-DB409D84BF02}" srcOrd="1" destOrd="0" presId="urn:microsoft.com/office/officeart/2005/8/layout/cycle8"/>
    <dgm:cxn modelId="{594F6764-3B01-497A-861A-E577D3FC023B}" srcId="{BFAFD574-35DF-41F4-8728-FBCA6EDDDEFE}" destId="{C0105CCC-8DB6-4477-B444-30EB97C8E5EA}" srcOrd="0" destOrd="0" parTransId="{70044C7E-E568-4915-894F-8576573442F7}" sibTransId="{FD67E005-BD7B-43D9-AFA2-D19CBC1FC226}"/>
    <dgm:cxn modelId="{FBC19A36-B1E7-4D00-BC76-9965FEDE7484}" srcId="{BFAFD574-35DF-41F4-8728-FBCA6EDDDEFE}" destId="{2238CBC4-4BDE-4777-B700-D4D4720E355C}" srcOrd="2" destOrd="0" parTransId="{C3724AFC-52DD-4A21-B873-7A759E2F8696}" sibTransId="{8C8AC640-E740-4F15-9191-76C8986477A8}"/>
    <dgm:cxn modelId="{D6D2735C-F312-432A-A733-FEB3E670EB1D}" type="presOf" srcId="{BFAFD574-35DF-41F4-8728-FBCA6EDDDEFE}" destId="{FE6437C5-21F8-495C-AA4B-E5DACEE5D4D3}" srcOrd="0" destOrd="0" presId="urn:microsoft.com/office/officeart/2005/8/layout/cycle8"/>
    <dgm:cxn modelId="{5439DAAF-E6E9-425C-A989-746D8E6CB023}" type="presOf" srcId="{C0105CCC-8DB6-4477-B444-30EB97C8E5EA}" destId="{C3FE61FF-FD66-4CF1-9746-41A4C1864F6E}" srcOrd="1" destOrd="0" presId="urn:microsoft.com/office/officeart/2005/8/layout/cycle8"/>
    <dgm:cxn modelId="{3D0C890D-845D-44DD-A378-073C2F7E8604}" srcId="{BFAFD574-35DF-41F4-8728-FBCA6EDDDEFE}" destId="{D88678F1-C17D-4206-886A-36BD7D799CD5}" srcOrd="1" destOrd="0" parTransId="{AF6FB000-4CB6-44CE-BECB-59E2649888FE}" sibTransId="{B0661F00-7C68-41B3-8FEE-F59CE2E2EBC2}"/>
    <dgm:cxn modelId="{AC54DC31-4869-4600-8E57-D25EC7E23EB4}" type="presOf" srcId="{D88678F1-C17D-4206-886A-36BD7D799CD5}" destId="{4B66F21F-CA8C-4848-A4B3-6DE72C31B172}" srcOrd="0" destOrd="0" presId="urn:microsoft.com/office/officeart/2005/8/layout/cycle8"/>
    <dgm:cxn modelId="{A2A7C419-E1B9-46C5-8043-81EC0AB5E09B}" type="presOf" srcId="{2238CBC4-4BDE-4777-B700-D4D4720E355C}" destId="{F1B0E9C0-77A6-4AED-92F3-3A4361910B42}" srcOrd="0" destOrd="0" presId="urn:microsoft.com/office/officeart/2005/8/layout/cycle8"/>
    <dgm:cxn modelId="{9ECEE671-802C-425F-A30C-7F44E5D75D25}" type="presParOf" srcId="{FE6437C5-21F8-495C-AA4B-E5DACEE5D4D3}" destId="{E8A080F7-ABBB-483E-A12E-4059F7F7E7A2}" srcOrd="0" destOrd="0" presId="urn:microsoft.com/office/officeart/2005/8/layout/cycle8"/>
    <dgm:cxn modelId="{3B2E5540-6F11-4FD8-865D-6D14A59406D5}" type="presParOf" srcId="{FE6437C5-21F8-495C-AA4B-E5DACEE5D4D3}" destId="{FCE2668D-5CA9-4C7C-80B5-FE652CEE614E}" srcOrd="1" destOrd="0" presId="urn:microsoft.com/office/officeart/2005/8/layout/cycle8"/>
    <dgm:cxn modelId="{4FF9B7F9-41A8-4E0D-8ED2-792859361BF5}" type="presParOf" srcId="{FE6437C5-21F8-495C-AA4B-E5DACEE5D4D3}" destId="{ECAD2255-DD11-4205-9417-46D65DDA6961}" srcOrd="2" destOrd="0" presId="urn:microsoft.com/office/officeart/2005/8/layout/cycle8"/>
    <dgm:cxn modelId="{CD271996-056A-4DFD-B049-3437C1C28A02}" type="presParOf" srcId="{FE6437C5-21F8-495C-AA4B-E5DACEE5D4D3}" destId="{C3FE61FF-FD66-4CF1-9746-41A4C1864F6E}" srcOrd="3" destOrd="0" presId="urn:microsoft.com/office/officeart/2005/8/layout/cycle8"/>
    <dgm:cxn modelId="{80A09A21-F09F-451B-842D-545447A367F9}" type="presParOf" srcId="{FE6437C5-21F8-495C-AA4B-E5DACEE5D4D3}" destId="{4B66F21F-CA8C-4848-A4B3-6DE72C31B172}" srcOrd="4" destOrd="0" presId="urn:microsoft.com/office/officeart/2005/8/layout/cycle8"/>
    <dgm:cxn modelId="{491E451F-43AA-47B3-9E52-982AD82AB022}" type="presParOf" srcId="{FE6437C5-21F8-495C-AA4B-E5DACEE5D4D3}" destId="{E668953F-E338-4943-90A3-6A37423B772B}" srcOrd="5" destOrd="0" presId="urn:microsoft.com/office/officeart/2005/8/layout/cycle8"/>
    <dgm:cxn modelId="{57AC5A20-0355-4A6A-9F0E-950B29F92D3F}" type="presParOf" srcId="{FE6437C5-21F8-495C-AA4B-E5DACEE5D4D3}" destId="{B4B5A624-EEC9-4075-BD64-13E61ED19B52}" srcOrd="6" destOrd="0" presId="urn:microsoft.com/office/officeart/2005/8/layout/cycle8"/>
    <dgm:cxn modelId="{A3D15804-50EC-4621-B2E8-81707779124F}" type="presParOf" srcId="{FE6437C5-21F8-495C-AA4B-E5DACEE5D4D3}" destId="{15865EB1-9335-4F46-9DE3-DB409D84BF02}" srcOrd="7" destOrd="0" presId="urn:microsoft.com/office/officeart/2005/8/layout/cycle8"/>
    <dgm:cxn modelId="{87B95441-E268-4DA2-A189-EFE6FE715EB0}" type="presParOf" srcId="{FE6437C5-21F8-495C-AA4B-E5DACEE5D4D3}" destId="{F1B0E9C0-77A6-4AED-92F3-3A4361910B42}" srcOrd="8" destOrd="0" presId="urn:microsoft.com/office/officeart/2005/8/layout/cycle8"/>
    <dgm:cxn modelId="{45E0EE47-EE49-4FE5-8096-A49EB849BD51}" type="presParOf" srcId="{FE6437C5-21F8-495C-AA4B-E5DACEE5D4D3}" destId="{6C959188-67BE-46F1-B494-E6943B23B10A}" srcOrd="9" destOrd="0" presId="urn:microsoft.com/office/officeart/2005/8/layout/cycle8"/>
    <dgm:cxn modelId="{C0D5CDBA-4BC6-484D-A681-17E8E9470A29}" type="presParOf" srcId="{FE6437C5-21F8-495C-AA4B-E5DACEE5D4D3}" destId="{BA3EA9B7-B021-4C12-9C81-0310D8BECBCA}" srcOrd="10" destOrd="0" presId="urn:microsoft.com/office/officeart/2005/8/layout/cycle8"/>
    <dgm:cxn modelId="{4ADBEA95-CAD4-4C22-865F-E5332E316B9D}" type="presParOf" srcId="{FE6437C5-21F8-495C-AA4B-E5DACEE5D4D3}" destId="{9F974A1E-2289-4536-9BA9-4C98953B250A}" srcOrd="11" destOrd="0" presId="urn:microsoft.com/office/officeart/2005/8/layout/cycle8"/>
    <dgm:cxn modelId="{6A99911E-C363-4A2C-AF9A-EA92644FBBF6}" type="presParOf" srcId="{FE6437C5-21F8-495C-AA4B-E5DACEE5D4D3}" destId="{E33E81F4-5E2F-4560-B753-20B1A18B4D70}" srcOrd="12" destOrd="0" presId="urn:microsoft.com/office/officeart/2005/8/layout/cycle8"/>
    <dgm:cxn modelId="{CBBF6ADA-E4F8-4C48-9CD7-6E908C1383A2}" type="presParOf" srcId="{FE6437C5-21F8-495C-AA4B-E5DACEE5D4D3}" destId="{8C14F9A7-6E0B-4EF3-AF3F-BD1D297A118D}" srcOrd="13" destOrd="0" presId="urn:microsoft.com/office/officeart/2005/8/layout/cycle8"/>
    <dgm:cxn modelId="{778617C2-D690-4107-91B7-238937202107}" type="presParOf" srcId="{FE6437C5-21F8-495C-AA4B-E5DACEE5D4D3}" destId="{25E179FC-C519-4010-92F5-2222AE82C09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A080F7-ABBB-483E-A12E-4059F7F7E7A2}">
      <dsp:nvSpPr>
        <dsp:cNvPr id="0" name=""/>
        <dsp:cNvSpPr/>
      </dsp:nvSpPr>
      <dsp:spPr>
        <a:xfrm>
          <a:off x="1220129" y="459030"/>
          <a:ext cx="5932086" cy="5932086"/>
        </a:xfrm>
        <a:prstGeom prst="pie">
          <a:avLst>
            <a:gd name="adj1" fmla="val 16200000"/>
            <a:gd name="adj2" fmla="val 180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WHAT?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The </a:t>
          </a:r>
          <a:r>
            <a:rPr lang="en-US" sz="1600" b="1" kern="1200" dirty="0" smtClean="0"/>
            <a:t>vision</a:t>
          </a:r>
          <a:r>
            <a:rPr lang="en-US" sz="1600" kern="1200" dirty="0" smtClean="0"/>
            <a:t> (for both students and staff)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b="0" kern="1200" dirty="0" smtClean="0"/>
            <a:t>Character education through curricular and extra-curricular activities</a:t>
          </a:r>
          <a:endParaRPr lang="en-US" sz="16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b="0" kern="1200" dirty="0" smtClean="0"/>
            <a:t>The acquisition of </a:t>
          </a:r>
          <a:r>
            <a:rPr lang="en-US" sz="1600" b="1" kern="1200" dirty="0" smtClean="0"/>
            <a:t>experiences</a:t>
          </a:r>
          <a:r>
            <a:rPr lang="en-US" sz="1600" b="0" kern="1200" dirty="0" smtClean="0"/>
            <a:t> through varied and meaningful </a:t>
          </a:r>
          <a:r>
            <a:rPr lang="en-US" sz="1600" b="1" kern="1200" dirty="0" smtClean="0"/>
            <a:t>opportunities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4346480" y="1716067"/>
        <a:ext cx="2118602" cy="1765502"/>
      </dsp:txXfrm>
    </dsp:sp>
    <dsp:sp modelId="{4B66F21F-CA8C-4848-A4B3-6DE72C31B172}">
      <dsp:nvSpPr>
        <dsp:cNvPr id="0" name=""/>
        <dsp:cNvSpPr/>
      </dsp:nvSpPr>
      <dsp:spPr>
        <a:xfrm>
          <a:off x="1097956" y="670890"/>
          <a:ext cx="5932086" cy="5932086"/>
        </a:xfrm>
        <a:prstGeom prst="pie">
          <a:avLst>
            <a:gd name="adj1" fmla="val 1800000"/>
            <a:gd name="adj2" fmla="val 9000000"/>
          </a:avLst>
        </a:prstGeom>
        <a:solidFill>
          <a:srgbClr val="CC66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WHY?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The </a:t>
          </a:r>
          <a:r>
            <a:rPr lang="en-US" sz="1600" b="1" kern="1200" dirty="0" smtClean="0"/>
            <a:t>rationale</a:t>
          </a:r>
          <a:r>
            <a:rPr lang="en-US" sz="1600" kern="1200" dirty="0" smtClean="0"/>
            <a:t> – how do we prepare our students for the wider world?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b="1" kern="1200" dirty="0" smtClean="0"/>
            <a:t>Character</a:t>
          </a:r>
          <a:r>
            <a:rPr lang="en-US" sz="1600" kern="1200" dirty="0" smtClean="0"/>
            <a:t> – what is explicitly taught and what is delivered through extra-curricular?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Links to the </a:t>
          </a:r>
          <a:r>
            <a:rPr lang="en-US" sz="1600" b="1" kern="1200" dirty="0" smtClean="0"/>
            <a:t>wider world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2510358" y="4519685"/>
        <a:ext cx="3177903" cy="1553641"/>
      </dsp:txXfrm>
    </dsp:sp>
    <dsp:sp modelId="{F1B0E9C0-77A6-4AED-92F3-3A4361910B42}">
      <dsp:nvSpPr>
        <dsp:cNvPr id="0" name=""/>
        <dsp:cNvSpPr/>
      </dsp:nvSpPr>
      <dsp:spPr>
        <a:xfrm>
          <a:off x="975783" y="459030"/>
          <a:ext cx="5932086" cy="5932086"/>
        </a:xfrm>
        <a:prstGeom prst="pie">
          <a:avLst>
            <a:gd name="adj1" fmla="val 9000000"/>
            <a:gd name="adj2" fmla="val 16200000"/>
          </a:avLst>
        </a:prstGeom>
        <a:solidFill>
          <a:srgbClr val="9999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HOW?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b="1" kern="1200" dirty="0" smtClean="0"/>
            <a:t>Bespoke Year Plan Frameworks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Extra -curricular provision</a:t>
          </a:r>
          <a:endParaRPr lang="en-US" sz="16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The </a:t>
          </a:r>
          <a:r>
            <a:rPr lang="en-US" sz="1600" b="1" kern="1200" dirty="0" smtClean="0"/>
            <a:t>curriculum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Student Parliament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Trust Partners</a:t>
          </a:r>
        </a:p>
      </dsp:txBody>
      <dsp:txXfrm>
        <a:off x="1662917" y="1716067"/>
        <a:ext cx="2118602" cy="1765502"/>
      </dsp:txXfrm>
    </dsp:sp>
    <dsp:sp modelId="{E33E81F4-5E2F-4560-B753-20B1A18B4D70}">
      <dsp:nvSpPr>
        <dsp:cNvPr id="0" name=""/>
        <dsp:cNvSpPr/>
      </dsp:nvSpPr>
      <dsp:spPr>
        <a:xfrm>
          <a:off x="853394" y="91806"/>
          <a:ext cx="6666535" cy="666653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14F9A7-6E0B-4EF3-AF3F-BD1D297A118D}">
      <dsp:nvSpPr>
        <dsp:cNvPr id="0" name=""/>
        <dsp:cNvSpPr/>
      </dsp:nvSpPr>
      <dsp:spPr>
        <a:xfrm>
          <a:off x="730732" y="303291"/>
          <a:ext cx="6666535" cy="666653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179FC-C519-4010-92F5-2222AE82C097}">
      <dsp:nvSpPr>
        <dsp:cNvPr id="0" name=""/>
        <dsp:cNvSpPr/>
      </dsp:nvSpPr>
      <dsp:spPr>
        <a:xfrm>
          <a:off x="608069" y="91806"/>
          <a:ext cx="6666535" cy="666653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05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14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36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48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60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81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29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73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43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25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1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94DF6-741C-497D-BB4C-367B1088047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26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6093229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3600" i="1" spc="300" dirty="0" smtClean="0">
                <a:solidFill>
                  <a:schemeClr val="bg1"/>
                </a:solidFill>
              </a:rPr>
              <a:t>PERSONAL DEVELOPMENT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1549" y="1432554"/>
            <a:ext cx="4915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Our intention is to form well-educated and rounded young adults ready to take their place in the world.</a:t>
            </a:r>
          </a:p>
          <a:p>
            <a:endParaRPr lang="en-GB" dirty="0"/>
          </a:p>
          <a:p>
            <a:r>
              <a:rPr lang="en-GB" dirty="0" smtClean="0"/>
              <a:t>We are committed to promoting the spiritual, moral, social, and cultural development of students, whilst </a:t>
            </a:r>
            <a:r>
              <a:rPr lang="en-GB" dirty="0"/>
              <a:t>actively promoting good behaviour and positive character traits such as courtesy, respect, truthfulness, courage and </a:t>
            </a:r>
            <a:r>
              <a:rPr lang="en-GB" dirty="0" smtClean="0"/>
              <a:t>generosity, to prepare them for the opportunities, responsibilities and experiences of later life.</a:t>
            </a:r>
            <a:endParaRPr lang="en-GB" b="1" dirty="0" smtClean="0"/>
          </a:p>
          <a:p>
            <a:endParaRPr lang="en-GB" dirty="0"/>
          </a:p>
          <a:p>
            <a:r>
              <a:rPr lang="en-GB" dirty="0" smtClean="0"/>
              <a:t>We also have an important role in the fostering of good mental wellbeing amongst our students, so that they can fulfil their potential.</a:t>
            </a:r>
            <a:endParaRPr lang="en-GB" dirty="0"/>
          </a:p>
          <a:p>
            <a:endParaRPr lang="en-GB" spc="3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49438208"/>
              </p:ext>
            </p:extLst>
          </p:nvPr>
        </p:nvGraphicFramePr>
        <p:xfrm>
          <a:off x="4464858" y="0"/>
          <a:ext cx="8128000" cy="7062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176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149" y="205048"/>
            <a:ext cx="1105038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altLang="en-US" sz="4800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To create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altLang="en-US" sz="3200" b="1" i="1" dirty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altLang="en-US" sz="3200" b="1" i="1" dirty="0" smtClean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altLang="en-US" sz="3200" b="1" i="1" dirty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altLang="en-US" sz="3200" b="1" i="1" dirty="0" smtClean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altLang="en-US" sz="4800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altLang="en-US" sz="3200" b="1" i="1" dirty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altLang="en-US" sz="3200" i="1" dirty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altLang="en-US" sz="3200" i="1" dirty="0" smtClean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GB" altLang="en-US" sz="3200" i="1" dirty="0" smtClean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GB" altLang="en-US" sz="3200" i="1" dirty="0" smtClean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GB" alt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509523" y="276065"/>
            <a:ext cx="5504505" cy="3416320"/>
          </a:xfrm>
          <a:prstGeom prst="rect">
            <a:avLst/>
          </a:prstGeom>
          <a:solidFill>
            <a:srgbClr val="CC66FF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b="1" dirty="0" smtClean="0"/>
              <a:t>broad and balanced curricular and extra-curricular </a:t>
            </a:r>
            <a:r>
              <a:rPr lang="en-GB" dirty="0" smtClean="0"/>
              <a:t>provision that: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offers a wide and diverse range of academic and non-academic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is </a:t>
            </a:r>
            <a:r>
              <a:rPr lang="en-GB" b="1" dirty="0" smtClean="0"/>
              <a:t>well-planned </a:t>
            </a:r>
            <a:r>
              <a:rPr lang="en-GB" dirty="0" smtClean="0"/>
              <a:t>to actively promote positive character traits including, for example, courtesy, respect, truthfulness, courage and generosity</a:t>
            </a: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helps to promote good mental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prepares our student for the wider world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89744" y="276065"/>
            <a:ext cx="2732116" cy="769441"/>
          </a:xfrm>
          <a:prstGeom prst="rect">
            <a:avLst/>
          </a:prstGeom>
          <a:solidFill>
            <a:srgbClr val="CC66FF"/>
          </a:solidFill>
        </p:spPr>
        <p:txBody>
          <a:bodyPr wrap="square" rtlCol="0">
            <a:spAutoFit/>
          </a:bodyPr>
          <a:lstStyle/>
          <a:p>
            <a:r>
              <a:rPr lang="en-US" altLang="en-US" sz="4400" b="1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engaged</a:t>
            </a:r>
            <a:r>
              <a:rPr lang="en-US" altLang="en-US" sz="4400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,</a:t>
            </a:r>
            <a:endParaRPr lang="en-GB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4095404" y="2250414"/>
            <a:ext cx="1799339" cy="769441"/>
          </a:xfrm>
          <a:prstGeom prst="rect">
            <a:avLst/>
          </a:prstGeom>
          <a:solidFill>
            <a:srgbClr val="9999FF"/>
          </a:solidFill>
        </p:spPr>
        <p:txBody>
          <a:bodyPr wrap="none" rtlCol="0">
            <a:spAutoFit/>
          </a:bodyPr>
          <a:lstStyle/>
          <a:p>
            <a:r>
              <a:rPr lang="en-US" altLang="en-US" sz="4400" b="1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critical,</a:t>
            </a:r>
            <a:endParaRPr lang="en-GB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119149" y="1709653"/>
            <a:ext cx="3788592" cy="3416320"/>
          </a:xfrm>
          <a:prstGeom prst="rect">
            <a:avLst/>
          </a:prstGeom>
          <a:solidFill>
            <a:srgbClr val="9999FF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A provision that: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offers </a:t>
            </a:r>
            <a:r>
              <a:rPr lang="en-GB" b="1" dirty="0" smtClean="0"/>
              <a:t>opportunities</a:t>
            </a:r>
            <a:r>
              <a:rPr lang="en-GB" dirty="0" smtClean="0"/>
              <a:t> for all students, regardless of ability or background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promotes the spiritual, moral, social and cultural (SMSC) development of students</a:t>
            </a:r>
          </a:p>
          <a:p>
            <a:r>
              <a:rPr lang="en-GB" b="1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prepares them for the opportunities, responsibilities and experiences of later life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6700" y="4805866"/>
            <a:ext cx="7261793" cy="2031325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A provision that: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creates a sense of pride, belonging and identity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challenges</a:t>
            </a:r>
            <a:r>
              <a:rPr lang="en-GB" dirty="0" smtClean="0"/>
              <a:t> our </a:t>
            </a:r>
            <a:r>
              <a:rPr lang="en-GB" b="1" dirty="0" smtClean="0"/>
              <a:t>students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reduces the barriers to participation, enabling students from all backgrounds to feel as if they belong and are valued.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286700" y="3864405"/>
            <a:ext cx="4845494" cy="769441"/>
          </a:xfrm>
          <a:prstGeom prst="rect">
            <a:avLst/>
          </a:prstGeom>
          <a:solidFill>
            <a:srgbClr val="CC99FF"/>
          </a:solidFill>
        </p:spPr>
        <p:txBody>
          <a:bodyPr wrap="none" rtlCol="0">
            <a:spAutoFit/>
          </a:bodyPr>
          <a:lstStyle/>
          <a:p>
            <a:pPr lvl="0"/>
            <a:r>
              <a:rPr lang="en-US" altLang="en-US" sz="4400" b="1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and resilient learners</a:t>
            </a:r>
            <a:endParaRPr lang="en-US" altLang="en-US" sz="4400" i="1" dirty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</p:txBody>
      </p:sp>
      <p:pic>
        <p:nvPicPr>
          <p:cNvPr id="1026" name="Picture 2" descr="North Huddersfield Trust Sch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95" y="5341526"/>
            <a:ext cx="3220849" cy="114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172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942" y="281607"/>
            <a:ext cx="1105038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altLang="en-US" sz="4000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Equipped to become the people who</a:t>
            </a:r>
            <a:endParaRPr lang="en-US" altLang="en-US" sz="4000" b="1" i="1" dirty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altLang="en-US" sz="3200" b="1" i="1" dirty="0" smtClean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altLang="en-US" sz="3200" b="1" i="1" dirty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altLang="en-US" sz="3200" b="1" i="1" dirty="0" smtClean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altLang="en-US" sz="4800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altLang="en-US" sz="3200" b="1" i="1" dirty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altLang="en-US" sz="3200" i="1" dirty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altLang="en-US" sz="3200" i="1" dirty="0" smtClean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GB" altLang="en-US" sz="3200" i="1" dirty="0" smtClean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GB" altLang="en-US" sz="3200" i="1" dirty="0" smtClean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GB" alt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730538" y="975408"/>
            <a:ext cx="5568173" cy="2031325"/>
          </a:xfrm>
          <a:prstGeom prst="rect">
            <a:avLst/>
          </a:prstGeom>
          <a:solidFill>
            <a:srgbClr val="CC66FF"/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en-GB" dirty="0" smtClean="0"/>
              <a:t>Students who: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take </a:t>
            </a:r>
            <a:r>
              <a:rPr lang="en-GB" b="1" dirty="0"/>
              <a:t>responsibility</a:t>
            </a:r>
            <a:r>
              <a:rPr lang="en-GB" dirty="0"/>
              <a:t> for their own </a:t>
            </a:r>
            <a:r>
              <a:rPr lang="en-GB" dirty="0" smtClean="0"/>
              <a:t>actions</a:t>
            </a:r>
            <a:endParaRPr lang="en-GB" dirty="0"/>
          </a:p>
          <a:p>
            <a:pPr fontAlgn="base"/>
            <a:endParaRPr lang="en-GB" dirty="0"/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work </a:t>
            </a:r>
            <a:r>
              <a:rPr lang="en-GB" dirty="0"/>
              <a:t>well with others and take a </a:t>
            </a:r>
            <a:r>
              <a:rPr lang="en-GB" b="1" dirty="0"/>
              <a:t>leadership</a:t>
            </a:r>
            <a:r>
              <a:rPr lang="en-GB" dirty="0"/>
              <a:t> </a:t>
            </a:r>
            <a:r>
              <a:rPr lang="en-GB" dirty="0" smtClean="0"/>
              <a:t>role</a:t>
            </a:r>
            <a:endParaRPr lang="en-GB" dirty="0"/>
          </a:p>
          <a:p>
            <a:pPr fontAlgn="base"/>
            <a:endParaRPr lang="en-GB" dirty="0"/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become </a:t>
            </a:r>
            <a:r>
              <a:rPr lang="en-GB" b="1" dirty="0" smtClean="0"/>
              <a:t>well-educated</a:t>
            </a:r>
            <a:r>
              <a:rPr lang="en-GB" dirty="0" smtClean="0"/>
              <a:t> and </a:t>
            </a:r>
            <a:r>
              <a:rPr lang="en-GB" b="1" dirty="0" smtClean="0"/>
              <a:t>rounded</a:t>
            </a:r>
            <a:r>
              <a:rPr lang="en-GB" dirty="0" smtClean="0"/>
              <a:t> young adults ready to take their place in the world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03307" y="1001767"/>
            <a:ext cx="2129371" cy="707886"/>
          </a:xfrm>
          <a:prstGeom prst="rect">
            <a:avLst/>
          </a:prstGeom>
          <a:solidFill>
            <a:srgbClr val="CC66FF"/>
          </a:solidFill>
        </p:spPr>
        <p:txBody>
          <a:bodyPr wrap="square" rtlCol="0">
            <a:spAutoFit/>
          </a:bodyPr>
          <a:lstStyle/>
          <a:p>
            <a:r>
              <a:rPr lang="en-US" altLang="en-US" sz="4000" b="1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define</a:t>
            </a:r>
            <a:r>
              <a:rPr lang="en-US" altLang="en-US" sz="4000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,</a:t>
            </a:r>
            <a:endParaRPr lang="en-GB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035824" y="2230446"/>
            <a:ext cx="1505540" cy="707886"/>
          </a:xfrm>
          <a:prstGeom prst="rect">
            <a:avLst/>
          </a:prstGeom>
          <a:solidFill>
            <a:srgbClr val="9999FF"/>
          </a:solidFill>
        </p:spPr>
        <p:txBody>
          <a:bodyPr wrap="none" rtlCol="0">
            <a:spAutoFit/>
          </a:bodyPr>
          <a:lstStyle/>
          <a:p>
            <a:r>
              <a:rPr lang="en-US" altLang="en-US" sz="4000" b="1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shape,</a:t>
            </a:r>
            <a:endParaRPr lang="en-GB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19149" y="1709653"/>
            <a:ext cx="3827385" cy="2862322"/>
          </a:xfrm>
          <a:prstGeom prst="rect">
            <a:avLst/>
          </a:prstGeom>
          <a:solidFill>
            <a:srgbClr val="9999FF"/>
          </a:solidFill>
        </p:spPr>
        <p:txBody>
          <a:bodyPr wrap="square" rtlCol="0">
            <a:spAutoFit/>
          </a:bodyPr>
          <a:lstStyle/>
          <a:p>
            <a:pPr lvl="0" fontAlgn="base"/>
            <a:r>
              <a:rPr lang="en-GB" dirty="0" smtClean="0"/>
              <a:t>Students who: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GB" b="1" dirty="0" smtClean="0"/>
              <a:t>explore</a:t>
            </a:r>
            <a:r>
              <a:rPr lang="en-GB" dirty="0" smtClean="0"/>
              <a:t> and </a:t>
            </a:r>
            <a:r>
              <a:rPr lang="en-GB" b="1" dirty="0" smtClean="0"/>
              <a:t>express</a:t>
            </a:r>
            <a:r>
              <a:rPr lang="en-GB" dirty="0" smtClean="0"/>
              <a:t> their character</a:t>
            </a:r>
            <a:r>
              <a:rPr lang="en-GB" b="1" dirty="0"/>
              <a:t> </a:t>
            </a:r>
          </a:p>
          <a:p>
            <a:pPr fontAlgn="base"/>
            <a:endParaRPr lang="en-GB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b="1" dirty="0" smtClean="0"/>
              <a:t>build the skills </a:t>
            </a:r>
            <a:r>
              <a:rPr lang="en-GB" dirty="0" smtClean="0"/>
              <a:t>they need for </a:t>
            </a:r>
            <a:r>
              <a:rPr lang="en-GB" b="1" dirty="0" smtClean="0"/>
              <a:t>resilience, empathy and employability</a:t>
            </a:r>
            <a:endParaRPr lang="en-GB" b="1" dirty="0"/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GB" b="1" dirty="0" smtClean="0"/>
              <a:t>challenge</a:t>
            </a:r>
            <a:r>
              <a:rPr lang="en-GB" dirty="0" smtClean="0"/>
              <a:t> the world around them and articulate their </a:t>
            </a:r>
            <a:r>
              <a:rPr lang="en-GB" b="1" dirty="0" smtClean="0"/>
              <a:t>opinions</a:t>
            </a:r>
            <a:r>
              <a:rPr lang="en-GB" dirty="0" smtClean="0"/>
              <a:t> thoughtfully and clearly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286700" y="4736670"/>
            <a:ext cx="7261793" cy="2031325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pPr lvl="0" fontAlgn="base"/>
            <a:r>
              <a:rPr lang="en-GB" dirty="0" smtClean="0"/>
              <a:t>Students who:</a:t>
            </a:r>
            <a:r>
              <a:rPr lang="en-GB" b="1" dirty="0" smtClean="0"/>
              <a:t> 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GB" b="1" dirty="0" smtClean="0"/>
              <a:t>are </a:t>
            </a:r>
            <a:r>
              <a:rPr lang="en-GB" b="1" dirty="0"/>
              <a:t>not afraid to get things wrong </a:t>
            </a:r>
            <a:r>
              <a:rPr lang="en-GB" dirty="0"/>
              <a:t>and try different </a:t>
            </a:r>
            <a:r>
              <a:rPr lang="en-GB" dirty="0" smtClean="0"/>
              <a:t>skills 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go out of their comfort zone.</a:t>
            </a:r>
            <a:r>
              <a:rPr lang="en-GB" dirty="0"/>
              <a:t> </a:t>
            </a:r>
            <a:endParaRPr lang="en-GB" dirty="0" smtClean="0"/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GB" dirty="0" smtClean="0"/>
              <a:t>challenge themselves to </a:t>
            </a:r>
            <a:r>
              <a:rPr lang="en-GB" b="1" dirty="0" smtClean="0"/>
              <a:t>be part of change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035824" y="3577469"/>
            <a:ext cx="4684488" cy="707886"/>
          </a:xfrm>
          <a:prstGeom prst="rect">
            <a:avLst/>
          </a:prstGeom>
          <a:solidFill>
            <a:srgbClr val="CC99FF"/>
          </a:solidFill>
        </p:spPr>
        <p:txBody>
          <a:bodyPr wrap="none" rtlCol="0">
            <a:spAutoFit/>
          </a:bodyPr>
          <a:lstStyle/>
          <a:p>
            <a:pPr lvl="0"/>
            <a:r>
              <a:rPr lang="en-US" altLang="en-US" sz="4000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and </a:t>
            </a:r>
            <a:r>
              <a:rPr lang="en-US" altLang="en-US" sz="4000" b="1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transform society.</a:t>
            </a:r>
            <a:endParaRPr lang="en-US" altLang="en-US" sz="4000" i="1" dirty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</p:txBody>
      </p:sp>
      <p:pic>
        <p:nvPicPr>
          <p:cNvPr id="1026" name="Picture 2" descr="North Huddersfield Trust Sch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95" y="5341526"/>
            <a:ext cx="3220849" cy="114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81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0588" y="156948"/>
            <a:ext cx="10462953" cy="769441"/>
          </a:xfrm>
          <a:prstGeom prst="rect">
            <a:avLst/>
          </a:prstGeom>
          <a:solidFill>
            <a:srgbClr val="CC66FF"/>
          </a:solidFill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GB" altLang="en-US" sz="4400" b="1" i="1" dirty="0" smtClean="0">
                <a:latin typeface="Calibri Light" panose="020F0302020204030204" pitchFamily="34" charset="0"/>
                <a:ea typeface="MS Mincho" charset="-128"/>
                <a:cs typeface="Calibri Light" panose="020F0302020204030204" pitchFamily="34" charset="0"/>
              </a:rPr>
              <a:t>Personal Development @ NHTS</a:t>
            </a:r>
            <a:endParaRPr lang="en-GB" altLang="en-US" sz="4400" b="1" i="1" dirty="0">
              <a:latin typeface="Calibri Light" panose="020F0302020204030204" pitchFamily="34" charset="0"/>
              <a:ea typeface="MS Mincho" charset="-128"/>
              <a:cs typeface="Calibri Light" panose="020F03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0588" y="1603498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GB" altLang="en-US" sz="4400" i="1" dirty="0">
                <a:latin typeface="+mj-lt"/>
                <a:ea typeface="MS Mincho" charset="-128"/>
                <a:cs typeface="Calibri Light" panose="020F0302020204030204" pitchFamily="34" charset="0"/>
              </a:rPr>
              <a:t>Our priorities are</a:t>
            </a:r>
            <a:r>
              <a:rPr lang="en-GB" altLang="en-US" sz="4400" i="1" dirty="0" smtClean="0">
                <a:latin typeface="+mj-lt"/>
                <a:ea typeface="MS Mincho" charset="-128"/>
                <a:cs typeface="Calibri Light" panose="020F0302020204030204" pitchFamily="34" charset="0"/>
              </a:rPr>
              <a:t>:</a:t>
            </a:r>
            <a:endParaRPr lang="en-GB" altLang="en-US" sz="4400" dirty="0">
              <a:latin typeface="+mj-lt"/>
            </a:endParaRPr>
          </a:p>
          <a:p>
            <a:pPr marL="571500" lvl="0" indent="-5715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altLang="en-US" sz="4400" b="1" i="1" dirty="0">
                <a:latin typeface="+mj-lt"/>
                <a:ea typeface="MS Mincho" charset="-128"/>
                <a:cs typeface="Calibri Light" panose="020F0302020204030204" pitchFamily="34" charset="0"/>
              </a:rPr>
              <a:t>Consistency</a:t>
            </a:r>
            <a:endParaRPr lang="en-GB" altLang="en-US" sz="4400" b="1" dirty="0">
              <a:latin typeface="+mj-lt"/>
            </a:endParaRPr>
          </a:p>
          <a:p>
            <a:pPr marL="571500" lvl="0" indent="-5715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altLang="en-US" sz="4400" b="1" i="1" dirty="0">
                <a:latin typeface="+mj-lt"/>
                <a:ea typeface="MS Mincho" charset="-128"/>
                <a:cs typeface="Calibri Light" panose="020F0302020204030204" pitchFamily="34" charset="0"/>
              </a:rPr>
              <a:t>Closing the Gaps</a:t>
            </a:r>
            <a:endParaRPr lang="en-GB" altLang="en-US" sz="4400" b="1" dirty="0">
              <a:latin typeface="+mj-lt"/>
            </a:endParaRPr>
          </a:p>
          <a:p>
            <a:pPr marL="571500" lvl="0" indent="-5715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altLang="en-US" sz="4400" b="1" i="1" dirty="0">
                <a:latin typeface="+mj-lt"/>
                <a:ea typeface="MS Mincho" charset="-128"/>
                <a:cs typeface="Calibri Light" panose="020F0302020204030204" pitchFamily="34" charset="0"/>
              </a:rPr>
              <a:t>Community</a:t>
            </a:r>
            <a:r>
              <a:rPr lang="en-GB" altLang="en-US" sz="4400" i="1" dirty="0">
                <a:latin typeface="+mj-lt"/>
                <a:ea typeface="MS Mincho" charset="-128"/>
                <a:cs typeface="Calibri Light" panose="020F0302020204030204" pitchFamily="34" charset="0"/>
              </a:rPr>
              <a:t> </a:t>
            </a:r>
          </a:p>
          <a:p>
            <a:pPr marL="571500" lvl="0" indent="-5715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altLang="en-US" sz="4400" b="1" i="1" dirty="0">
                <a:latin typeface="+mj-lt"/>
                <a:ea typeface="MS Mincho" charset="-128"/>
                <a:cs typeface="Calibri Light" panose="020F0302020204030204" pitchFamily="34" charset="0"/>
              </a:rPr>
              <a:t>Challenge</a:t>
            </a:r>
            <a:endParaRPr lang="en-GB" altLang="en-US" sz="44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9280" y="1638051"/>
            <a:ext cx="63841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Our aim is to provide all students with a </a:t>
            </a:r>
            <a:r>
              <a:rPr lang="en-GB" sz="2000" b="1" dirty="0" smtClean="0"/>
              <a:t>consistent</a:t>
            </a:r>
            <a:r>
              <a:rPr lang="en-GB" sz="2000" dirty="0" smtClean="0"/>
              <a:t> student experience, rich with </a:t>
            </a:r>
            <a:r>
              <a:rPr lang="en-GB" sz="2000" b="1" dirty="0" smtClean="0"/>
              <a:t>cultural capital </a:t>
            </a:r>
            <a:r>
              <a:rPr lang="en-GB" sz="2000" dirty="0" smtClean="0"/>
              <a:t>and</a:t>
            </a:r>
            <a:r>
              <a:rPr lang="en-GB" sz="2000" b="1" dirty="0" smtClean="0"/>
              <a:t> diverse opportunities</a:t>
            </a:r>
            <a:r>
              <a:rPr lang="en-GB" sz="2000" dirty="0" smtClean="0"/>
              <a:t>, to develop and promote </a:t>
            </a:r>
            <a:r>
              <a:rPr lang="en-GB" sz="2000" b="1" dirty="0" smtClean="0"/>
              <a:t>positive character traits</a:t>
            </a:r>
            <a:r>
              <a:rPr lang="en-GB" sz="2000" dirty="0" smtClean="0"/>
              <a:t> whilst offering a </a:t>
            </a:r>
            <a:r>
              <a:rPr lang="en-GB" sz="2000" b="1" dirty="0" smtClean="0"/>
              <a:t>wealth of experiences</a:t>
            </a:r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06095" y="3186879"/>
            <a:ext cx="5478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Our aim is to ensure </a:t>
            </a:r>
            <a:r>
              <a:rPr lang="en-GB" sz="2000" b="1" i="1" u="sng" dirty="0" smtClean="0"/>
              <a:t>ALL</a:t>
            </a:r>
            <a:r>
              <a:rPr lang="en-GB" sz="2000" dirty="0" smtClean="0"/>
              <a:t> students, become </a:t>
            </a:r>
            <a:r>
              <a:rPr lang="en-GB" sz="2000" b="1" dirty="0" smtClean="0"/>
              <a:t>culturally rich </a:t>
            </a:r>
            <a:r>
              <a:rPr lang="en-GB" sz="2000" dirty="0" smtClean="0"/>
              <a:t>and </a:t>
            </a:r>
            <a:r>
              <a:rPr lang="en-GB" sz="2000" b="1" dirty="0" smtClean="0"/>
              <a:t>socially aware </a:t>
            </a:r>
            <a:endParaRPr lang="en-GB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29745" y="4400640"/>
            <a:ext cx="61237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To create a provision that is designed to highlight the </a:t>
            </a:r>
            <a:r>
              <a:rPr lang="en-GB" sz="2000" b="1" dirty="0" smtClean="0"/>
              <a:t>‘bigger picture’ </a:t>
            </a:r>
            <a:r>
              <a:rPr lang="en-GB" sz="2000" dirty="0" smtClean="0"/>
              <a:t>and explore </a:t>
            </a:r>
            <a:r>
              <a:rPr lang="en-GB" sz="2000" b="1" dirty="0" smtClean="0"/>
              <a:t>careers</a:t>
            </a:r>
            <a:r>
              <a:rPr lang="en-GB" sz="2000" dirty="0" smtClean="0"/>
              <a:t>, </a:t>
            </a:r>
            <a:r>
              <a:rPr lang="en-GB" sz="2000" b="1" dirty="0" smtClean="0"/>
              <a:t>option pathways</a:t>
            </a:r>
            <a:r>
              <a:rPr lang="en-GB" sz="2000" dirty="0" smtClean="0"/>
              <a:t>, and </a:t>
            </a:r>
            <a:r>
              <a:rPr lang="en-GB" sz="2000" b="1" dirty="0" smtClean="0"/>
              <a:t>the impact students can have on the wider world</a:t>
            </a:r>
            <a:endParaRPr lang="en-GB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99460" y="5702360"/>
            <a:ext cx="7353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To challenge every member of our school community, be it through </a:t>
            </a:r>
            <a:r>
              <a:rPr lang="en-GB" sz="2000" b="1" dirty="0" smtClean="0"/>
              <a:t>thinking hard</a:t>
            </a:r>
            <a:r>
              <a:rPr lang="en-GB" sz="2000" dirty="0" smtClean="0"/>
              <a:t>, going outside of our </a:t>
            </a:r>
            <a:r>
              <a:rPr lang="en-GB" sz="2000" b="1" dirty="0" smtClean="0"/>
              <a:t>comfort zones</a:t>
            </a:r>
            <a:r>
              <a:rPr lang="en-GB" sz="2000" dirty="0" smtClean="0"/>
              <a:t>, or </a:t>
            </a:r>
            <a:r>
              <a:rPr lang="en-GB" sz="2000" b="1" dirty="0" smtClean="0"/>
              <a:t>pledging to make a change to the world around us</a:t>
            </a:r>
            <a:endParaRPr lang="en-GB" sz="2000" b="1" dirty="0"/>
          </a:p>
        </p:txBody>
      </p:sp>
      <p:cxnSp>
        <p:nvCxnSpPr>
          <p:cNvPr id="11" name="Straight Arrow Connector 10"/>
          <p:cNvCxnSpPr>
            <a:endCxn id="6" idx="1"/>
          </p:cNvCxnSpPr>
          <p:nvPr/>
        </p:nvCxnSpPr>
        <p:spPr>
          <a:xfrm flipV="1">
            <a:off x="3574473" y="2299771"/>
            <a:ext cx="2094807" cy="615226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1"/>
          </p:cNvCxnSpPr>
          <p:nvPr/>
        </p:nvCxnSpPr>
        <p:spPr>
          <a:xfrm flipV="1">
            <a:off x="4699460" y="3540822"/>
            <a:ext cx="1806635" cy="353951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8" idx="1"/>
          </p:cNvCxnSpPr>
          <p:nvPr/>
        </p:nvCxnSpPr>
        <p:spPr>
          <a:xfrm flipV="1">
            <a:off x="3519055" y="4908472"/>
            <a:ext cx="2410690" cy="95790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1"/>
          </p:cNvCxnSpPr>
          <p:nvPr/>
        </p:nvCxnSpPr>
        <p:spPr>
          <a:xfrm>
            <a:off x="3142211" y="5958688"/>
            <a:ext cx="1557249" cy="251504"/>
          </a:xfrm>
          <a:prstGeom prst="straightConnector1">
            <a:avLst/>
          </a:prstGeom>
          <a:ln w="38100">
            <a:solidFill>
              <a:srgbClr val="7030A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360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18468</TotalTime>
  <Words>535</Words>
  <Application>Microsoft Office PowerPoint</Application>
  <PresentationFormat>Widescreen</PresentationFormat>
  <Paragraphs>94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MS Mincho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Dominic Murphy</dc:creator>
  <cp:lastModifiedBy>Nick Collins</cp:lastModifiedBy>
  <cp:revision>50</cp:revision>
  <dcterms:created xsi:type="dcterms:W3CDTF">2021-04-20T11:06:57Z</dcterms:created>
  <dcterms:modified xsi:type="dcterms:W3CDTF">2021-10-05T08:32:38Z</dcterms:modified>
</cp:coreProperties>
</file>