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79" r:id="rId3"/>
    <p:sldId id="280" r:id="rId4"/>
    <p:sldId id="287" r:id="rId5"/>
    <p:sldId id="284" r:id="rId6"/>
    <p:sldId id="285" r:id="rId7"/>
    <p:sldId id="286" r:id="rId8"/>
    <p:sldId id="289" r:id="rId9"/>
    <p:sldId id="270" r:id="rId10"/>
    <p:sldId id="271" r:id="rId11"/>
    <p:sldId id="259" r:id="rId12"/>
    <p:sldId id="260" r:id="rId13"/>
    <p:sldId id="272" r:id="rId14"/>
    <p:sldId id="275" r:id="rId15"/>
    <p:sldId id="290" r:id="rId16"/>
    <p:sldId id="263" r:id="rId17"/>
    <p:sldId id="276" r:id="rId18"/>
    <p:sldId id="291" r:id="rId19"/>
    <p:sldId id="264" r:id="rId20"/>
    <p:sldId id="265" r:id="rId21"/>
    <p:sldId id="281" r:id="rId22"/>
    <p:sldId id="282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>
        <p:scale>
          <a:sx n="74" d="100"/>
          <a:sy n="74" d="100"/>
        </p:scale>
        <p:origin x="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8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6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4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8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0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6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Strategies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Do what 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6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30" t="11315" r="19507" b="8519"/>
          <a:stretch/>
        </p:blipFill>
        <p:spPr>
          <a:xfrm>
            <a:off x="715224" y="87231"/>
            <a:ext cx="11171975" cy="67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leaflet is split into three easy sections.</a:t>
            </a:r>
            <a:endParaRPr lang="en-GB" dirty="0"/>
          </a:p>
        </p:txBody>
      </p:sp>
      <p:pic>
        <p:nvPicPr>
          <p:cNvPr id="3074" name="Picture 2" descr="Image result fo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01" y="43456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Image result fo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20" y="2074730"/>
            <a:ext cx="3072865" cy="30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4883" y="1403287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Getting started</a:t>
            </a:r>
            <a:endParaRPr lang="en-GB" dirty="0"/>
          </a:p>
        </p:txBody>
      </p:sp>
      <p:pic>
        <p:nvPicPr>
          <p:cNvPr id="5122" name="Picture 2" descr="Image result for start n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 bwMode="auto">
          <a:xfrm>
            <a:off x="9524862" y="4485861"/>
            <a:ext cx="2525097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848" t="11950" r="39874" b="8867"/>
          <a:stretch/>
        </p:blipFill>
        <p:spPr>
          <a:xfrm>
            <a:off x="8673221" y="70501"/>
            <a:ext cx="3096286" cy="66471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19482"/>
              </p:ext>
            </p:extLst>
          </p:nvPr>
        </p:nvGraphicFramePr>
        <p:xfrm>
          <a:off x="1373284" y="230970"/>
          <a:ext cx="5949951" cy="30258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0780">
                  <a:extLst>
                    <a:ext uri="{9D8B030D-6E8A-4147-A177-3AD203B41FA5}">
                      <a16:colId xmlns:a16="http://schemas.microsoft.com/office/drawing/2014/main" val="2674250286"/>
                    </a:ext>
                  </a:extLst>
                </a:gridCol>
                <a:gridCol w="743845">
                  <a:extLst>
                    <a:ext uri="{9D8B030D-6E8A-4147-A177-3AD203B41FA5}">
                      <a16:colId xmlns:a16="http://schemas.microsoft.com/office/drawing/2014/main" val="148962642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516939137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1585883836"/>
                    </a:ext>
                  </a:extLst>
                </a:gridCol>
                <a:gridCol w="801157">
                  <a:extLst>
                    <a:ext uri="{9D8B030D-6E8A-4147-A177-3AD203B41FA5}">
                      <a16:colId xmlns:a16="http://schemas.microsoft.com/office/drawing/2014/main" val="3378598257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2154132056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3576669143"/>
                    </a:ext>
                  </a:extLst>
                </a:gridCol>
                <a:gridCol w="801157">
                  <a:extLst>
                    <a:ext uri="{9D8B030D-6E8A-4147-A177-3AD203B41FA5}">
                      <a16:colId xmlns:a16="http://schemas.microsoft.com/office/drawing/2014/main" val="1637521773"/>
                    </a:ext>
                  </a:extLst>
                </a:gridCol>
              </a:tblGrid>
              <a:tr h="174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Monday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Tuesday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Wednesday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Thursday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Friday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Saturday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Sunday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98636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4605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School lessons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089251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5516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495171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270824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063625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832193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School lessons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67814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36671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19232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372397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22385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445119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652680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73667"/>
                  </a:ext>
                </a:extLst>
              </a:tr>
            </a:tbl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1373284" y="3256798"/>
            <a:ext cx="3536646" cy="3268301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English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English Literature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Maths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Combined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Option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Option 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Option </a:t>
            </a: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/>
          </a:p>
          <a:p>
            <a:pPr algn="ctr"/>
            <a:endParaRPr lang="en-GB" sz="1600" dirty="0"/>
          </a:p>
        </p:txBody>
      </p:sp>
      <p:pic>
        <p:nvPicPr>
          <p:cNvPr id="10" name="Picture 4" descr="Image result f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" y="201383"/>
            <a:ext cx="1023042" cy="10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459599" y="3541982"/>
            <a:ext cx="2779413" cy="2697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English Literature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Romeo and Juliet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 Inspector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Christmas </a:t>
            </a:r>
            <a:r>
              <a:rPr lang="en-US" dirty="0" smtClean="0">
                <a:solidFill>
                  <a:srgbClr val="7030A0"/>
                </a:solidFill>
              </a:rPr>
              <a:t>Carol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Poetry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/>
              <a:t>XX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57585" y="4167809"/>
            <a:ext cx="2013128" cy="397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4958"/>
            <a:ext cx="1023042" cy="10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93001"/>
              </p:ext>
            </p:extLst>
          </p:nvPr>
        </p:nvGraphicFramePr>
        <p:xfrm>
          <a:off x="293232" y="588724"/>
          <a:ext cx="5959461" cy="45662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0780">
                  <a:extLst>
                    <a:ext uri="{9D8B030D-6E8A-4147-A177-3AD203B41FA5}">
                      <a16:colId xmlns:a16="http://schemas.microsoft.com/office/drawing/2014/main" val="2674250286"/>
                    </a:ext>
                  </a:extLst>
                </a:gridCol>
                <a:gridCol w="743845">
                  <a:extLst>
                    <a:ext uri="{9D8B030D-6E8A-4147-A177-3AD203B41FA5}">
                      <a16:colId xmlns:a16="http://schemas.microsoft.com/office/drawing/2014/main" val="148962642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516939137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1585883836"/>
                    </a:ext>
                  </a:extLst>
                </a:gridCol>
                <a:gridCol w="801157">
                  <a:extLst>
                    <a:ext uri="{9D8B030D-6E8A-4147-A177-3AD203B41FA5}">
                      <a16:colId xmlns:a16="http://schemas.microsoft.com/office/drawing/2014/main" val="3378598257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2154132056"/>
                    </a:ext>
                  </a:extLst>
                </a:gridCol>
                <a:gridCol w="800753">
                  <a:extLst>
                    <a:ext uri="{9D8B030D-6E8A-4147-A177-3AD203B41FA5}">
                      <a16:colId xmlns:a16="http://schemas.microsoft.com/office/drawing/2014/main" val="3576669143"/>
                    </a:ext>
                  </a:extLst>
                </a:gridCol>
                <a:gridCol w="810667">
                  <a:extLst>
                    <a:ext uri="{9D8B030D-6E8A-4147-A177-3AD203B41FA5}">
                      <a16:colId xmlns:a16="http://schemas.microsoft.com/office/drawing/2014/main" val="1637521773"/>
                    </a:ext>
                  </a:extLst>
                </a:gridCol>
              </a:tblGrid>
              <a:tr h="174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Monday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Tuesday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Wednesday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Thursday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Friday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Saturday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Sunday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98636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4605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School lessons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089251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5516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10am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Christmas</a:t>
                      </a:r>
                      <a:r>
                        <a:rPr lang="en-US" sz="1100" b="1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Carol - chapters</a:t>
                      </a:r>
                      <a:endParaRPr lang="en-GB" sz="11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05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050" b="1" dirty="0" err="1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r>
                        <a:rPr lang="en-US" sz="1050" b="1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– finish 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Trigonometry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495171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11am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270824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12pm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063625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1pm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832193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2pm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GB"/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chemeClr val="accent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05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Trigonometry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– Germany</a:t>
                      </a:r>
                      <a:r>
                        <a:rPr lang="en-US" sz="1100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 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67814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3pm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36671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4pm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19232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5pm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– Germany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C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Christmas</a:t>
                      </a:r>
                      <a:r>
                        <a:rPr lang="en-US" sz="1100" b="1" baseline="0" dirty="0" smtClean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Carol – key quotes</a:t>
                      </a:r>
                      <a:endParaRPr lang="en-GB" sz="1100" b="1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372397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6pm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22385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7pm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445119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8pm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652680"/>
                  </a:ext>
                </a:extLst>
              </a:tr>
              <a:tr h="19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9pm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9" marR="43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73667"/>
                  </a:ext>
                </a:extLst>
              </a:tr>
            </a:tbl>
          </a:graphicData>
        </a:graphic>
      </p:graphicFrame>
      <p:pic>
        <p:nvPicPr>
          <p:cNvPr id="4" name="Picture 3" descr="http://bizlibrary.com/wp-content/uploads/2016/03/Blocking-vs-Interleav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/>
          <a:stretch/>
        </p:blipFill>
        <p:spPr bwMode="auto">
          <a:xfrm>
            <a:off x="8553693" y="5104891"/>
            <a:ext cx="3577464" cy="17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44008" y="542705"/>
            <a:ext cx="5024673" cy="3575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Draw up a timetable that uses </a:t>
            </a:r>
            <a:r>
              <a:rPr lang="en-GB" b="1" dirty="0">
                <a:solidFill>
                  <a:schemeClr val="tx1"/>
                </a:solidFill>
              </a:rPr>
              <a:t>INTERLEAVING</a:t>
            </a:r>
            <a:r>
              <a:rPr lang="en-GB" dirty="0">
                <a:solidFill>
                  <a:schemeClr val="tx1"/>
                </a:solidFill>
              </a:rPr>
              <a:t> rather than blocking. </a:t>
            </a:r>
            <a:r>
              <a:rPr lang="en-GB" b="1" dirty="0">
                <a:solidFill>
                  <a:schemeClr val="tx1"/>
                </a:solidFill>
              </a:rPr>
              <a:t>INTERLEAVING </a:t>
            </a:r>
            <a:r>
              <a:rPr lang="en-GB" dirty="0">
                <a:solidFill>
                  <a:schemeClr val="tx1"/>
                </a:solidFill>
              </a:rPr>
              <a:t>helps your brain to store information in your long-term memory.</a:t>
            </a:r>
          </a:p>
        </p:txBody>
      </p:sp>
    </p:spTree>
    <p:extLst>
      <p:ext uri="{BB962C8B-B14F-4D97-AF65-F5344CB8AC3E}">
        <p14:creationId xmlns:p14="http://schemas.microsoft.com/office/powerpoint/2010/main" val="8213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lim R. Rezaie, MD on Twitter: &amp;quot;Blocking vs Interleaving: Mixing it Up  Boosts Learning #dasTTC… 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4" y="138111"/>
            <a:ext cx="11261546" cy="65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8642" y="3561008"/>
            <a:ext cx="10850451" cy="2814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74883" y="1403287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to use your time effectively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13" y="2259325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dont waste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3" y="4903133"/>
            <a:ext cx="2620621" cy="18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543" t="11950" r="18622" b="8867"/>
          <a:stretch/>
        </p:blipFill>
        <p:spPr>
          <a:xfrm>
            <a:off x="8229599" y="199176"/>
            <a:ext cx="3699191" cy="6477754"/>
          </a:xfrm>
          <a:prstGeom prst="rect">
            <a:avLst/>
          </a:prstGeom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7218"/>
            <a:ext cx="1016383" cy="13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omodoro revis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4"/>
          <a:stretch/>
        </p:blipFill>
        <p:spPr bwMode="auto">
          <a:xfrm>
            <a:off x="862317" y="199176"/>
            <a:ext cx="6694680" cy="30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Apps that can help your child to focus and stick to the </a:t>
            </a:r>
            <a:r>
              <a:rPr lang="en-US" dirty="0" err="1" smtClean="0"/>
              <a:t>Pomodoro</a:t>
            </a:r>
            <a:r>
              <a:rPr lang="en-US" dirty="0" smtClean="0"/>
              <a:t> technique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5533" y="3366228"/>
            <a:ext cx="3001408" cy="2918719"/>
          </a:xfrm>
          <a:prstGeom prst="rect">
            <a:avLst/>
          </a:prstGeom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7218"/>
            <a:ext cx="1016383" cy="13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47" y="803186"/>
            <a:ext cx="2967790" cy="257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237" y="833529"/>
            <a:ext cx="3314083" cy="254775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498169" y="115910"/>
            <a:ext cx="2491359" cy="95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Help Me Focus – blocks apps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87610" y="323448"/>
            <a:ext cx="1379276" cy="95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Forest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97733" y="5562976"/>
            <a:ext cx="2696284" cy="95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Flipd</a:t>
            </a:r>
            <a:r>
              <a:rPr lang="en-US" b="1" dirty="0" smtClean="0">
                <a:solidFill>
                  <a:schemeClr val="tx1"/>
                </a:solidFill>
              </a:rPr>
              <a:t> – can be done in groups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74883" y="1403287"/>
            <a:ext cx="466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Practice makes progress</a:t>
            </a:r>
            <a:endParaRPr lang="en-GB" b="1" dirty="0"/>
          </a:p>
        </p:txBody>
      </p:sp>
      <p:pic>
        <p:nvPicPr>
          <p:cNvPr id="7170" name="Picture 2" descr="Image result fo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96" y="2226517"/>
            <a:ext cx="2023659" cy="27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ractice makes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56" y="5110120"/>
            <a:ext cx="2170038" cy="16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413151" y="703822"/>
            <a:ext cx="11530411" cy="52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3"/>
                </a:solidFill>
              </a:rPr>
              <a:t>Practice makes </a:t>
            </a:r>
            <a:r>
              <a:rPr lang="en-GB" b="1" dirty="0" smtClean="0">
                <a:solidFill>
                  <a:schemeClr val="accent3"/>
                </a:solidFill>
              </a:rPr>
              <a:t>progress</a:t>
            </a:r>
          </a:p>
          <a:p>
            <a:pPr marL="0" indent="0">
              <a:buNone/>
            </a:pPr>
            <a:r>
              <a:rPr lang="en-GB" dirty="0" smtClean="0"/>
              <a:t>What are the most effective ways to practise:</a:t>
            </a:r>
          </a:p>
          <a:p>
            <a:pPr lvl="1"/>
            <a:r>
              <a:rPr lang="en-GB" dirty="0" smtClean="0"/>
              <a:t>Make flashcards/notes on content and then test yourself or get someone to test you.</a:t>
            </a:r>
          </a:p>
          <a:p>
            <a:pPr lvl="1"/>
            <a:r>
              <a:rPr lang="en-GB" dirty="0" smtClean="0"/>
              <a:t>Mini lessons – teach someone else what you have learnt.</a:t>
            </a:r>
          </a:p>
          <a:p>
            <a:pPr lvl="1"/>
            <a:r>
              <a:rPr lang="en-GB" dirty="0" smtClean="0"/>
              <a:t>Ask teachers for past papers and complete questions in timed conditions. Ask for the mark schemes so that you can assess yourself.</a:t>
            </a:r>
          </a:p>
          <a:p>
            <a:pPr lvl="1"/>
            <a:r>
              <a:rPr lang="en-GB" dirty="0" smtClean="0"/>
              <a:t>Repeat . . . </a:t>
            </a:r>
          </a:p>
          <a:p>
            <a:endParaRPr lang="en-GB" b="1" dirty="0" smtClean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Image result fo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29" y="2462543"/>
            <a:ext cx="1724298" cy="23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practice makes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09" y="4201821"/>
            <a:ext cx="3116059" cy="23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vision stres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5743"/>
          <a:stretch/>
        </p:blipFill>
        <p:spPr bwMode="auto">
          <a:xfrm>
            <a:off x="0" y="0"/>
            <a:ext cx="4582943" cy="30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vision stres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43" y="-1"/>
            <a:ext cx="7609057" cy="39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vision stres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910"/>
            <a:ext cx="5379722" cy="38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vision stres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90" y="3990172"/>
            <a:ext cx="7609057" cy="28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evision stres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74" y="2688029"/>
            <a:ext cx="6801912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60795" y="5228376"/>
            <a:ext cx="2869948" cy="1629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Hopefully, we won’t get this!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xam success celeb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43030" cy="344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xam success celebrat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81" y="1"/>
            <a:ext cx="7538519" cy="344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xam success celebrat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943"/>
            <a:ext cx="4653481" cy="34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exam success celebrat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81" y="3323633"/>
            <a:ext cx="7538519" cy="346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460795" y="5228376"/>
            <a:ext cx="2869948" cy="1629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But we do want  to get to this . . . It’s what you deserve!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it's not luck it's hard 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22198" r="-696" b="27585"/>
          <a:stretch/>
        </p:blipFill>
        <p:spPr bwMode="auto">
          <a:xfrm>
            <a:off x="1964495" y="278295"/>
            <a:ext cx="7762600" cy="65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 In Doubt… Ask!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95" y="278296"/>
            <a:ext cx="7762600" cy="66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 THIS EVENING . .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is unique about the teenage brain?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does research says about the best ways to learn?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Three simple ways to make the most of supporting your child with revision.</a:t>
            </a:r>
          </a:p>
        </p:txBody>
      </p:sp>
    </p:spTree>
    <p:extLst>
      <p:ext uri="{BB962C8B-B14F-4D97-AF65-F5344CB8AC3E}">
        <p14:creationId xmlns:p14="http://schemas.microsoft.com/office/powerpoint/2010/main" val="35624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unique about the teenage brain?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Do We Really Use Only 10 Percent of Our Brain?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3175000"/>
            <a:ext cx="3683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Do We Really Use Only 10 Percent of Our Brain?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" y="1575602"/>
            <a:ext cx="3801377" cy="38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YOU REMEMBER BEING A TEEN?</a:t>
            </a:r>
          </a:p>
          <a:p>
            <a:r>
              <a:rPr lang="en-US" dirty="0" smtClean="0"/>
              <a:t>The </a:t>
            </a:r>
            <a:r>
              <a:rPr lang="en-US" dirty="0"/>
              <a:t>logical part of the brain (the frontal cortex) is underdeveloped so you might find that your teen reacts in ways that you don’t understand</a:t>
            </a:r>
            <a:r>
              <a:rPr lang="en-US" dirty="0" smtClean="0"/>
              <a:t>!</a:t>
            </a:r>
          </a:p>
          <a:p>
            <a:r>
              <a:rPr lang="en-US" dirty="0" smtClean="0"/>
              <a:t>Good news! The teen brain is ready to learn and adapt – plasticity!</a:t>
            </a:r>
          </a:p>
          <a:p>
            <a:r>
              <a:rPr lang="en-US" dirty="0" smtClean="0"/>
              <a:t>More good news. Whilst the teen brain can be vulnerable because it is still developing, it is also incredibly resilient.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1769" y="5525037"/>
            <a:ext cx="7334518" cy="109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Basically, with the right techniques, you can grow and develop your brain especially during the teenage years.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6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</a:t>
            </a:r>
            <a:r>
              <a:rPr lang="en-US" b="1" dirty="0"/>
              <a:t>does research says about the best ways to learn</a:t>
            </a:r>
            <a:r>
              <a:rPr lang="en-US" b="1" dirty="0" smtClean="0"/>
              <a:t>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LOTS OF HINTS AND TIPS OUT THERE ABOUT REVISION . .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Cognitive Overload Theory</a:t>
            </a:r>
          </a:p>
          <a:p>
            <a:r>
              <a:rPr lang="en-US" sz="3200" dirty="0" smtClean="0"/>
              <a:t>Transferring information from short term memory to long term memory.</a:t>
            </a:r>
            <a:endParaRPr lang="en-GB" sz="3200" dirty="0"/>
          </a:p>
        </p:txBody>
      </p:sp>
      <p:pic>
        <p:nvPicPr>
          <p:cNvPr id="5" name="Picture 6" descr="Image result for here to help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49" y="142013"/>
            <a:ext cx="2691741" cy="17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Three simple ways to make the most of supporting your child with revision.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Image result for do what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322" y="4654983"/>
            <a:ext cx="2294678" cy="22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22" t="11950" r="18622" b="8867"/>
          <a:stretch/>
        </p:blipFill>
        <p:spPr>
          <a:xfrm>
            <a:off x="425513" y="56733"/>
            <a:ext cx="11162923" cy="6801267"/>
          </a:xfrm>
          <a:prstGeom prst="rect">
            <a:avLst/>
          </a:prstGeom>
        </p:spPr>
      </p:pic>
      <p:pic>
        <p:nvPicPr>
          <p:cNvPr id="3" name="Picture 2" descr="Image result for best id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56733"/>
            <a:ext cx="1517373" cy="10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895</TotalTime>
  <Words>423</Words>
  <Application>Microsoft Office PowerPoint</Application>
  <PresentationFormat>Widescreen</PresentationFormat>
  <Paragraphs>262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 Light</vt:lpstr>
      <vt:lpstr>Century Gothic</vt:lpstr>
      <vt:lpstr>Rockwell</vt:lpstr>
      <vt:lpstr>Times New Roman</vt:lpstr>
      <vt:lpstr>Wingdings</vt:lpstr>
      <vt:lpstr>Atlas</vt:lpstr>
      <vt:lpstr>Revision Strategies </vt:lpstr>
      <vt:lpstr>PowerPoint Presentation</vt:lpstr>
      <vt:lpstr>WHAT WE WILL COVER THIS EVENING . . .</vt:lpstr>
      <vt:lpstr>What is unique about the teenage brain?</vt:lpstr>
      <vt:lpstr>PowerPoint Presentation</vt:lpstr>
      <vt:lpstr>   What does research says about the best ways to learn?</vt:lpstr>
      <vt:lpstr>THERE ARE LOTS OF HINTS AND TIPS OUT THERE ABOUT REVISION . . .</vt:lpstr>
      <vt:lpstr>Three simple ways to make the most of supporting your child with revision.</vt:lpstr>
      <vt:lpstr>PowerPoint Presentation</vt:lpstr>
      <vt:lpstr>PowerPoint Presentation</vt:lpstr>
      <vt:lpstr>This leaflet is split into three easy sections.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Apps that can help your child to focus and stick to the Pomodoro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Strategies</dc:title>
  <dc:creator>Hamira Shah</dc:creator>
  <cp:lastModifiedBy>User</cp:lastModifiedBy>
  <cp:revision>56</cp:revision>
  <dcterms:created xsi:type="dcterms:W3CDTF">2019-10-08T10:51:10Z</dcterms:created>
  <dcterms:modified xsi:type="dcterms:W3CDTF">2021-10-14T16:10:26Z</dcterms:modified>
</cp:coreProperties>
</file>